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6F07-3D39-4DFF-B6A5-05D8B1A8B9AC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BD296-DA7A-49A6-B825-A79B54932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1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BD296-DA7A-49A6-B825-A79B549325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5ACBA-7A39-4F71-86E7-B6BBA9DBFCB5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8ECCD5-1842-4102-92A4-396A7E4B81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345172"/>
            <a:ext cx="3168353" cy="1296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СРССП </a:t>
            </a:r>
            <a:r>
              <a:rPr lang="ru-RU" dirty="0" err="1" smtClean="0">
                <a:solidFill>
                  <a:srgbClr val="FF0000"/>
                </a:solidFill>
              </a:rPr>
              <a:t>Шамсудиновой</a:t>
            </a:r>
            <a:r>
              <a:rPr lang="ru-RU" dirty="0" smtClean="0">
                <a:solidFill>
                  <a:srgbClr val="FF0000"/>
                </a:solidFill>
              </a:rPr>
              <a:t> Р.В.</a:t>
            </a:r>
          </a:p>
          <a:p>
            <a:r>
              <a:rPr lang="ru-RU" dirty="0" smtClean="0"/>
              <a:t>Факультет: </a:t>
            </a:r>
            <a:r>
              <a:rPr lang="ru-RU" dirty="0" smtClean="0">
                <a:solidFill>
                  <a:srgbClr val="FF0000"/>
                </a:solidFill>
              </a:rPr>
              <a:t>Религиоведение.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992887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« </a:t>
            </a:r>
            <a:r>
              <a:rPr lang="ru-RU" sz="4800" dirty="0" smtClean="0"/>
              <a:t>Махаяна в буддизме»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2232248" cy="22002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8378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8786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Самые значительные философские школы махаяны: </a:t>
            </a:r>
            <a:r>
              <a:rPr lang="ru-RU" b="1" i="1" dirty="0" err="1" smtClean="0">
                <a:solidFill>
                  <a:schemeClr val="accent6"/>
                </a:solidFill>
              </a:rPr>
              <a:t>мадхьямика</a:t>
            </a:r>
            <a:r>
              <a:rPr lang="ru-RU" b="1" i="1" dirty="0" smtClean="0">
                <a:solidFill>
                  <a:schemeClr val="accent6"/>
                </a:solidFill>
              </a:rPr>
              <a:t> и </a:t>
            </a:r>
            <a:r>
              <a:rPr lang="ru-RU" b="1" i="1" dirty="0" err="1" smtClean="0">
                <a:solidFill>
                  <a:schemeClr val="accent6"/>
                </a:solidFill>
              </a:rPr>
              <a:t>йогачара</a:t>
            </a:r>
            <a:r>
              <a:rPr lang="ru-RU" b="1" i="1" dirty="0" smtClean="0">
                <a:solidFill>
                  <a:schemeClr val="accent6"/>
                </a:solidFill>
              </a:rPr>
              <a:t>.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118256"/>
            <a:ext cx="4896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Йогачары</a:t>
            </a:r>
            <a:r>
              <a:rPr lang="ru-RU" b="1" i="1" dirty="0" smtClean="0"/>
              <a:t> считали реальным только наше сознание, которое якобы и порождает все объекты внешнего мира. Погасив активность сознания, можно избавиться и от цепи перерождений (сансары). 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Мадхьямики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i="1" dirty="0" smtClean="0"/>
              <a:t>не признавали реальным и само индивидуальное сознание. Реальна, с их точки зрения, лишь </a:t>
            </a:r>
            <a:r>
              <a:rPr lang="ru-RU" b="1" i="1" dirty="0" err="1" smtClean="0">
                <a:solidFill>
                  <a:schemeClr val="accent6"/>
                </a:solidFill>
              </a:rPr>
              <a:t>шуньята</a:t>
            </a:r>
            <a:r>
              <a:rPr lang="ru-RU" b="1" i="1" dirty="0" smtClean="0">
                <a:solidFill>
                  <a:schemeClr val="accent6"/>
                </a:solidFill>
              </a:rPr>
              <a:t> (пустота). </a:t>
            </a:r>
            <a:r>
              <a:rPr lang="ru-RU" b="1" i="1" dirty="0" smtClean="0"/>
              <a:t>Она </a:t>
            </a:r>
            <a:r>
              <a:rPr lang="ru-RU" b="1" i="1" dirty="0" err="1" smtClean="0"/>
              <a:t>бескачественна</a:t>
            </a:r>
            <a:r>
              <a:rPr lang="ru-RU" b="1" i="1" dirty="0" smtClean="0"/>
              <a:t> , не поддается определениям, не может быть познана опытным путем, постигается лишь мистической интуицией. </a:t>
            </a:r>
            <a:endParaRPr lang="ru-RU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91" y="2276872"/>
            <a:ext cx="2160240" cy="18002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882724"/>
            <a:ext cx="2169515" cy="186449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000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8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Махаяна, как основная школа буддизма, являет собой одну из самых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гуманных мировых религий</a:t>
            </a:r>
            <a:r>
              <a:rPr lang="ru-RU" b="1" i="1" dirty="0" smtClean="0"/>
              <a:t>. Идея жертвенности и служения бодхисатв, доступность пути для всех людей, неприятие насилия, веротерпимость, самосовершенствование — подтверждают данный тезис. Известно, что в отличие от христианства и мусульманства, в буддизме </a:t>
            </a:r>
            <a:r>
              <a:rPr lang="ru-RU" b="1" i="1" dirty="0" smtClean="0">
                <a:solidFill>
                  <a:srgbClr val="0070C0"/>
                </a:solidFill>
              </a:rPr>
              <a:t>никогда не велись религиозные войны</a:t>
            </a:r>
            <a:r>
              <a:rPr lang="ru-RU" b="1" i="1" dirty="0" smtClean="0"/>
              <a:t>, а все вопросы соперничества двух главных школ </a:t>
            </a:r>
            <a:r>
              <a:rPr lang="ru-RU" b="1" i="1" dirty="0" smtClean="0">
                <a:solidFill>
                  <a:schemeClr val="accent6"/>
                </a:solidFill>
              </a:rPr>
              <a:t>— махаяны и </a:t>
            </a:r>
            <a:r>
              <a:rPr lang="ru-RU" b="1" i="1" dirty="0" err="1" smtClean="0">
                <a:solidFill>
                  <a:schemeClr val="accent6"/>
                </a:solidFill>
              </a:rPr>
              <a:t>тхеравады</a:t>
            </a:r>
            <a:r>
              <a:rPr lang="ru-RU" b="1" i="1" dirty="0" smtClean="0">
                <a:solidFill>
                  <a:schemeClr val="accent6"/>
                </a:solidFill>
              </a:rPr>
              <a:t> решались в форме ученых диспутов. </a:t>
            </a:r>
            <a:r>
              <a:rPr lang="ru-RU" b="1" i="1" dirty="0" smtClean="0"/>
              <a:t>Все это делает буддизм махаяны привлекательным для максимально широкого круга современных людей, в виду его созвучности современным гуманитарным ценностям. На конец двадцатого века численность приверженцев махаяны составляла около </a:t>
            </a:r>
            <a:r>
              <a:rPr lang="ru-RU" b="1" i="1" dirty="0" smtClean="0">
                <a:solidFill>
                  <a:schemeClr val="accent6"/>
                </a:solidFill>
              </a:rPr>
              <a:t>140 миллионов человек</a:t>
            </a:r>
            <a:r>
              <a:rPr lang="ru-RU" b="1" i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052736"/>
            <a:ext cx="352839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Вывод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89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6495" y="2204864"/>
            <a:ext cx="6048672" cy="352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1.Емохонова Л.Г. « Художественная  культура  в  буддизме»</a:t>
            </a:r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2. Судзуки Д.Т. «Основные  принципы буддизма махаяны»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6495" y="1268760"/>
            <a:ext cx="604867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Список  используемой   литературы: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91357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0728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Махаяна</a:t>
            </a:r>
            <a:r>
              <a:rPr lang="ru-RU" sz="2000" b="1" i="1" dirty="0" smtClean="0"/>
              <a:t> </a:t>
            </a:r>
            <a:r>
              <a:rPr lang="ru-RU" b="1" i="1" dirty="0" smtClean="0"/>
              <a:t>— одно из двух основных направлений буддизма. Иногда махаяну называют </a:t>
            </a:r>
            <a:r>
              <a:rPr lang="ru-RU" b="1" i="1" dirty="0" smtClean="0">
                <a:solidFill>
                  <a:schemeClr val="accent1"/>
                </a:solidFill>
              </a:rPr>
              <a:t>"северным буддизмом", </a:t>
            </a:r>
            <a:r>
              <a:rPr lang="ru-RU" b="1" i="1" dirty="0" smtClean="0"/>
              <a:t>так как она получила более широкое распространение именно в северных странах </a:t>
            </a:r>
            <a:r>
              <a:rPr lang="ru-RU" b="1" i="1" dirty="0" smtClean="0">
                <a:solidFill>
                  <a:schemeClr val="accent1"/>
                </a:solidFill>
              </a:rPr>
              <a:t>— Китай, Тибет, Япония, Корея</a:t>
            </a:r>
            <a:r>
              <a:rPr lang="ru-RU" b="1" i="1" dirty="0" smtClean="0"/>
              <a:t>, Монголия и др. В переводе с санскрита махаяна означает </a:t>
            </a:r>
            <a:r>
              <a:rPr lang="ru-RU" b="1" i="1" dirty="0" smtClean="0">
                <a:solidFill>
                  <a:schemeClr val="accent1"/>
                </a:solidFill>
              </a:rPr>
              <a:t>"большая колесница".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042831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Возникновение учения махаяны пришлось на </a:t>
            </a:r>
            <a:r>
              <a:rPr lang="ru-RU" b="1" i="1" dirty="0" smtClean="0">
                <a:solidFill>
                  <a:schemeClr val="accent1"/>
                </a:solidFill>
              </a:rPr>
              <a:t>первые века нашей эры</a:t>
            </a:r>
            <a:r>
              <a:rPr lang="ru-RU" b="1" i="1" dirty="0" smtClean="0"/>
              <a:t>, а в середине первого тысячелетия махаяна достигла расцвета. Махаяна возникла как противопоставление более древнему ортодоксальному направлению буддизма — </a:t>
            </a:r>
            <a:r>
              <a:rPr lang="ru-RU" b="1" i="1" dirty="0" err="1" smtClean="0">
                <a:solidFill>
                  <a:schemeClr val="accent6"/>
                </a:solidFill>
              </a:rPr>
              <a:t>тхераваде</a:t>
            </a:r>
            <a:r>
              <a:rPr lang="ru-RU" b="1" i="1" dirty="0" smtClean="0"/>
              <a:t> (распространена на Шли-Ланке и в странах Юго-Восточной Азии).</a:t>
            </a:r>
          </a:p>
          <a:p>
            <a:endParaRPr lang="ru-RU" b="1" i="1" dirty="0" smtClean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10" y="3212976"/>
            <a:ext cx="2302569" cy="25445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2801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4680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Одним из основных отличий махаяны от </a:t>
            </a:r>
            <a:r>
              <a:rPr lang="ru-RU" b="1" i="1" dirty="0" err="1" smtClean="0">
                <a:solidFill>
                  <a:srgbClr val="0070C0"/>
                </a:solidFill>
              </a:rPr>
              <a:t>тхеравады</a:t>
            </a:r>
            <a:r>
              <a:rPr lang="ru-RU" b="1" i="1" dirty="0" smtClean="0"/>
              <a:t> является понимание цели буддиста</a:t>
            </a:r>
            <a:r>
              <a:rPr lang="ru-RU" b="1" i="1" dirty="0" smtClean="0">
                <a:solidFill>
                  <a:schemeClr val="accent6"/>
                </a:solidFill>
              </a:rPr>
              <a:t>. </a:t>
            </a:r>
            <a:r>
              <a:rPr lang="ru-RU" b="1" i="1" dirty="0" err="1" smtClean="0">
                <a:solidFill>
                  <a:schemeClr val="accent6"/>
                </a:solidFill>
              </a:rPr>
              <a:t>Тхеравадины</a:t>
            </a:r>
            <a:r>
              <a:rPr lang="ru-RU" b="1" i="1" dirty="0" smtClean="0">
                <a:solidFill>
                  <a:schemeClr val="accent6"/>
                </a:solidFill>
              </a:rPr>
              <a:t> считают, что высшая цель — это индивидуальное просветление: следование требованиям восьмеричного пути в монашеской общине (</a:t>
            </a:r>
            <a:r>
              <a:rPr lang="ru-RU" b="1" i="1" dirty="0" err="1" smtClean="0">
                <a:solidFill>
                  <a:schemeClr val="accent6"/>
                </a:solidFill>
              </a:rPr>
              <a:t>сангу</a:t>
            </a:r>
            <a:r>
              <a:rPr lang="ru-RU" b="1" i="1" dirty="0" smtClean="0">
                <a:solidFill>
                  <a:schemeClr val="accent6"/>
                </a:solidFill>
              </a:rPr>
              <a:t>), что приведет достижению состояния нирваны — освобождения от страданий.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Человек, достигший подобного наивысшего состояния, назывался архатом</a:t>
            </a:r>
            <a:r>
              <a:rPr lang="ru-RU" b="1" i="1" dirty="0" smtClean="0"/>
              <a:t>. По постулатам традиции </a:t>
            </a:r>
            <a:r>
              <a:rPr lang="ru-RU" b="1" i="1" dirty="0" err="1" smtClean="0"/>
              <a:t>тхеравады</a:t>
            </a:r>
            <a:r>
              <a:rPr lang="ru-RU" b="1" i="1" dirty="0" smtClean="0"/>
              <a:t> Будда не только стал архатом, но и обрел совершенное знание, чтобы наставлять других на пути к нирване. </a:t>
            </a:r>
            <a:r>
              <a:rPr lang="ru-RU" b="1" i="1" dirty="0" err="1" smtClean="0">
                <a:solidFill>
                  <a:schemeClr val="accent4"/>
                </a:solidFill>
              </a:rPr>
              <a:t>Тхеравардины</a:t>
            </a:r>
            <a:r>
              <a:rPr lang="ru-RU" b="1" i="1" dirty="0" smtClean="0">
                <a:solidFill>
                  <a:schemeClr val="accent4"/>
                </a:solidFill>
              </a:rPr>
              <a:t> считают, что человек не может достичь состояния Будды.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29575"/>
            <a:ext cx="2736304" cy="24482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3847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57606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Приверженцы махаяны называют такой подход, направленный на индивидуальное достижение нирваны, эгоистичным. И с их точки зрения, </a:t>
            </a:r>
            <a:r>
              <a:rPr lang="ru-RU" b="1" i="1" dirty="0" smtClean="0">
                <a:solidFill>
                  <a:schemeClr val="accent6"/>
                </a:solidFill>
              </a:rPr>
              <a:t>каждый человек может обрести состояние Будды. </a:t>
            </a:r>
            <a:r>
              <a:rPr lang="ru-RU" b="1" i="1" dirty="0" smtClean="0"/>
              <a:t>Идеалом махаяны является не архат, а </a:t>
            </a:r>
            <a:r>
              <a:rPr lang="ru-RU" b="1" i="1" dirty="0" smtClean="0">
                <a:solidFill>
                  <a:schemeClr val="accent6"/>
                </a:solidFill>
              </a:rPr>
              <a:t>бодхисатва (в переводе с </a:t>
            </a:r>
            <a:r>
              <a:rPr lang="ru-RU" b="1" i="1" dirty="0" err="1" smtClean="0">
                <a:solidFill>
                  <a:schemeClr val="accent6"/>
                </a:solidFill>
              </a:rPr>
              <a:t>санскрта</a:t>
            </a:r>
            <a:r>
              <a:rPr lang="ru-RU" b="1" i="1" dirty="0" smtClean="0">
                <a:solidFill>
                  <a:schemeClr val="accent6"/>
                </a:solidFill>
              </a:rPr>
              <a:t> — "существо, стремящееся к просветлению"). </a:t>
            </a:r>
            <a:r>
              <a:rPr lang="ru-RU" b="1" i="1" dirty="0" smtClean="0">
                <a:solidFill>
                  <a:schemeClr val="accent1"/>
                </a:solidFill>
              </a:rPr>
              <a:t>Бодхисатвы отказываются от нирваны, ради освобождения всех других существ от страданий. Чтобы достичь состояния бодхисатвы, необходим упорный труд и прохождение ряда ступеней: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 •изучение буддийских догматов;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 •психофизическая </a:t>
            </a:r>
            <a:r>
              <a:rPr lang="ru-RU" b="1" i="1" dirty="0" err="1" smtClean="0">
                <a:solidFill>
                  <a:schemeClr val="accent1"/>
                </a:solidFill>
              </a:rPr>
              <a:t>саморегуляция</a:t>
            </a:r>
            <a:r>
              <a:rPr lang="ru-RU" b="1" i="1" dirty="0" smtClean="0">
                <a:solidFill>
                  <a:schemeClr val="accent1"/>
                </a:solidFill>
              </a:rPr>
              <a:t>;</a:t>
            </a:r>
          </a:p>
          <a:p>
            <a:r>
              <a:rPr lang="ru-RU" b="1" i="1" dirty="0" smtClean="0">
                <a:solidFill>
                  <a:schemeClr val="accent1"/>
                </a:solidFill>
              </a:rPr>
              <a:t> •совершение деяний в пользу других. </a:t>
            </a:r>
          </a:p>
          <a:p>
            <a:r>
              <a:rPr lang="ru-RU" b="1" i="1" dirty="0" smtClean="0"/>
              <a:t>Если согласно учению </a:t>
            </a:r>
            <a:r>
              <a:rPr lang="ru-RU" b="1" i="1" dirty="0" err="1" smtClean="0"/>
              <a:t>тхеравады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человек может достичь нирваны только посредством своих усилий, то в приверженцы махаяны считают, что каждый идущий по пути к просветлению может рассчитывать на помощь бодхисатв.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302030" cy="24490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8980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4692"/>
            <a:ext cx="59766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Другое ключевое отличие махаяны </a:t>
            </a:r>
            <a:r>
              <a:rPr lang="ru-RU" b="1" i="1" dirty="0" smtClean="0">
                <a:solidFill>
                  <a:schemeClr val="accent6"/>
                </a:solidFill>
              </a:rPr>
              <a:t>— учение о божественной природе Будды. </a:t>
            </a:r>
            <a:r>
              <a:rPr lang="ru-RU" b="1" i="1" dirty="0" smtClean="0"/>
              <a:t>Это выразилось в постулате о "космическом теле" — божественной созидательной субстанции, способной принимать разнообразные земные формы ради спасения живых существ. "Космическое тело" Будды являет огромное количество других </a:t>
            </a:r>
            <a:r>
              <a:rPr lang="ru-RU" b="1" i="1" dirty="0" err="1" smtClean="0"/>
              <a:t>будд</a:t>
            </a:r>
            <a:r>
              <a:rPr lang="ru-RU" b="1" i="1" dirty="0" smtClean="0"/>
              <a:t>, возглавляющих иные миры, существующие в безбрежной реальности. </a:t>
            </a:r>
            <a:r>
              <a:rPr lang="ru-RU" b="1" i="1" dirty="0" err="1" smtClean="0">
                <a:solidFill>
                  <a:schemeClr val="accent6"/>
                </a:solidFill>
              </a:rPr>
              <a:t>Трикая</a:t>
            </a:r>
            <a:r>
              <a:rPr lang="ru-RU" b="1" i="1" dirty="0" smtClean="0">
                <a:solidFill>
                  <a:schemeClr val="accent6"/>
                </a:solidFill>
              </a:rPr>
              <a:t> </a:t>
            </a:r>
            <a:r>
              <a:rPr lang="ru-RU" b="1" i="1" dirty="0" smtClean="0"/>
              <a:t>— это концепция о трех телах Будды:</a:t>
            </a:r>
          </a:p>
          <a:p>
            <a:r>
              <a:rPr lang="ru-RU" b="1" i="1" dirty="0" smtClean="0">
                <a:solidFill>
                  <a:schemeClr val="accent4"/>
                </a:solidFill>
              </a:rPr>
              <a:t> •"приобретенное тело" </a:t>
            </a:r>
            <a:r>
              <a:rPr lang="ru-RU" b="1" i="1" dirty="0" smtClean="0">
                <a:solidFill>
                  <a:schemeClr val="accent6"/>
                </a:solidFill>
              </a:rPr>
              <a:t>(</a:t>
            </a:r>
            <a:r>
              <a:rPr lang="ru-RU" b="1" i="1" dirty="0" err="1" smtClean="0">
                <a:solidFill>
                  <a:schemeClr val="accent6"/>
                </a:solidFill>
              </a:rPr>
              <a:t>нирманакая</a:t>
            </a:r>
            <a:r>
              <a:rPr lang="ru-RU" b="1" i="1" dirty="0" smtClean="0">
                <a:solidFill>
                  <a:schemeClr val="accent6"/>
                </a:solidFill>
              </a:rPr>
              <a:t>) </a:t>
            </a:r>
            <a:r>
              <a:rPr lang="ru-RU" b="1" i="1" dirty="0" smtClean="0">
                <a:solidFill>
                  <a:schemeClr val="accent4"/>
                </a:solidFill>
              </a:rPr>
              <a:t>— видимое физическое тело (например, Гаутама Шакьямуни), в котором Будда является в мир для его спасения;</a:t>
            </a:r>
          </a:p>
          <a:p>
            <a:r>
              <a:rPr lang="ru-RU" b="1" i="1" dirty="0" smtClean="0">
                <a:solidFill>
                  <a:schemeClr val="accent4"/>
                </a:solidFill>
              </a:rPr>
              <a:t> •"тело блаженства" </a:t>
            </a:r>
            <a:r>
              <a:rPr lang="ru-RU" b="1" i="1" dirty="0" smtClean="0">
                <a:solidFill>
                  <a:schemeClr val="accent6"/>
                </a:solidFill>
              </a:rPr>
              <a:t>(</a:t>
            </a:r>
            <a:r>
              <a:rPr lang="ru-RU" b="1" i="1" dirty="0" err="1" smtClean="0">
                <a:solidFill>
                  <a:schemeClr val="accent6"/>
                </a:solidFill>
              </a:rPr>
              <a:t>самбхогакая</a:t>
            </a:r>
            <a:r>
              <a:rPr lang="ru-RU" b="1" i="1" dirty="0" smtClean="0">
                <a:solidFill>
                  <a:schemeClr val="accent6"/>
                </a:solidFill>
              </a:rPr>
              <a:t>) </a:t>
            </a:r>
            <a:r>
              <a:rPr lang="ru-RU" b="1" i="1" dirty="0" smtClean="0">
                <a:solidFill>
                  <a:schemeClr val="accent4"/>
                </a:solidFill>
              </a:rPr>
              <a:t>— отражение "космического тела" Будды в мире форм, в котором он проповедует Закон </a:t>
            </a:r>
            <a:r>
              <a:rPr lang="ru-RU" b="1" i="1" dirty="0" err="1" smtClean="0">
                <a:solidFill>
                  <a:schemeClr val="accent4"/>
                </a:solidFill>
              </a:rPr>
              <a:t>бодхисаттвам</a:t>
            </a:r>
            <a:r>
              <a:rPr lang="ru-RU" b="1" i="1" dirty="0" smtClean="0">
                <a:solidFill>
                  <a:schemeClr val="accent4"/>
                </a:solidFill>
              </a:rPr>
              <a:t> и божествам;</a:t>
            </a:r>
          </a:p>
          <a:p>
            <a:r>
              <a:rPr lang="ru-RU" b="1" i="1" dirty="0" smtClean="0">
                <a:solidFill>
                  <a:schemeClr val="accent4"/>
                </a:solidFill>
              </a:rPr>
              <a:t> •"тело Закона</a:t>
            </a:r>
            <a:r>
              <a:rPr lang="ru-RU" b="1" i="1" dirty="0" smtClean="0">
                <a:solidFill>
                  <a:schemeClr val="accent6"/>
                </a:solidFill>
              </a:rPr>
              <a:t>" (</a:t>
            </a:r>
            <a:r>
              <a:rPr lang="ru-RU" b="1" i="1" dirty="0" err="1" smtClean="0">
                <a:solidFill>
                  <a:schemeClr val="accent6"/>
                </a:solidFill>
              </a:rPr>
              <a:t>Дхармакая</a:t>
            </a:r>
            <a:r>
              <a:rPr lang="ru-RU" b="1" i="1" dirty="0" smtClean="0">
                <a:solidFill>
                  <a:schemeClr val="accent6"/>
                </a:solidFill>
              </a:rPr>
              <a:t>) </a:t>
            </a:r>
            <a:r>
              <a:rPr lang="ru-RU" b="1" i="1" dirty="0" smtClean="0">
                <a:solidFill>
                  <a:schemeClr val="accent4"/>
                </a:solidFill>
              </a:rPr>
              <a:t>— универсум, вечный Закон, нирвана и подлинно реальный Будда, идентичный Абсолюту и единый со всеми существами</a:t>
            </a:r>
            <a:r>
              <a:rPr lang="ru-RU" b="1" i="1" dirty="0" smtClean="0"/>
              <a:t>. </a:t>
            </a:r>
          </a:p>
          <a:p>
            <a:endParaRPr lang="ru-RU" b="1" i="1" dirty="0" smtClean="0"/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315716" cy="266429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5355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124744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Существуют три главных трактата махаяны, в которых собраны основные положения учения: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6"/>
                </a:solidFill>
              </a:rPr>
              <a:t>•"Сутра Лотоса благого Закона" (Сад-дхарма-</a:t>
            </a:r>
            <a:r>
              <a:rPr lang="ru-RU" b="1" i="1" dirty="0" err="1" smtClean="0">
                <a:solidFill>
                  <a:schemeClr val="accent6"/>
                </a:solidFill>
              </a:rPr>
              <a:t>пундарика</a:t>
            </a:r>
            <a:r>
              <a:rPr lang="ru-RU" b="1" i="1" dirty="0" smtClean="0">
                <a:solidFill>
                  <a:schemeClr val="accent6"/>
                </a:solidFill>
              </a:rPr>
              <a:t>-сутра)</a:t>
            </a:r>
          </a:p>
          <a:p>
            <a:r>
              <a:rPr lang="ru-RU" b="1" i="1" dirty="0" smtClean="0">
                <a:solidFill>
                  <a:schemeClr val="accent6"/>
                </a:solidFill>
              </a:rPr>
              <a:t> •"Сутра видения Чистой Земли" (</a:t>
            </a:r>
            <a:r>
              <a:rPr lang="ru-RU" b="1" i="1" dirty="0" err="1" smtClean="0">
                <a:solidFill>
                  <a:schemeClr val="accent6"/>
                </a:solidFill>
              </a:rPr>
              <a:t>Сукхавати</a:t>
            </a:r>
            <a:r>
              <a:rPr lang="ru-RU" b="1" i="1" dirty="0" smtClean="0">
                <a:solidFill>
                  <a:schemeClr val="accent6"/>
                </a:solidFill>
              </a:rPr>
              <a:t>-</a:t>
            </a:r>
            <a:r>
              <a:rPr lang="ru-RU" b="1" i="1" dirty="0" err="1" smtClean="0">
                <a:solidFill>
                  <a:schemeClr val="accent6"/>
                </a:solidFill>
              </a:rPr>
              <a:t>вьюха</a:t>
            </a:r>
            <a:r>
              <a:rPr lang="ru-RU" b="1" i="1" dirty="0" smtClean="0">
                <a:solidFill>
                  <a:schemeClr val="accent6"/>
                </a:solidFill>
              </a:rPr>
              <a:t>-сутра)</a:t>
            </a:r>
          </a:p>
          <a:p>
            <a:r>
              <a:rPr lang="ru-RU" b="1" i="1" dirty="0" smtClean="0">
                <a:solidFill>
                  <a:schemeClr val="accent6"/>
                </a:solidFill>
              </a:rPr>
              <a:t> •"Сутра Совершенной Мудрости" (</a:t>
            </a:r>
            <a:r>
              <a:rPr lang="ru-RU" b="1" i="1" dirty="0" err="1" smtClean="0">
                <a:solidFill>
                  <a:schemeClr val="accent6"/>
                </a:solidFill>
              </a:rPr>
              <a:t>Праджня</a:t>
            </a:r>
            <a:r>
              <a:rPr lang="ru-RU" b="1" i="1" dirty="0" smtClean="0">
                <a:solidFill>
                  <a:schemeClr val="accent6"/>
                </a:solidFill>
              </a:rPr>
              <a:t>-</a:t>
            </a:r>
            <a:r>
              <a:rPr lang="ru-RU" b="1" i="1" dirty="0" err="1" smtClean="0">
                <a:solidFill>
                  <a:schemeClr val="accent6"/>
                </a:solidFill>
              </a:rPr>
              <a:t>парамита</a:t>
            </a:r>
            <a:r>
              <a:rPr lang="ru-RU" b="1" i="1" dirty="0" smtClean="0">
                <a:solidFill>
                  <a:schemeClr val="accent6"/>
                </a:solidFill>
              </a:rPr>
              <a:t>-сутра).</a:t>
            </a:r>
          </a:p>
          <a:p>
            <a:endParaRPr lang="ru-RU" b="1" i="1" dirty="0" smtClean="0"/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2448272" cy="2617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043608" y="4077072"/>
            <a:ext cx="6984776" cy="2160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Большую роль в развитии и распространении махаяны сыграли наставники. Среди наиболее почитаемых учителей</a:t>
            </a:r>
            <a:r>
              <a:rPr lang="ru-RU" b="1" i="1" dirty="0" smtClean="0">
                <a:solidFill>
                  <a:schemeClr val="accent1"/>
                </a:solidFill>
              </a:rPr>
              <a:t>: </a:t>
            </a:r>
            <a:r>
              <a:rPr lang="ru-RU" b="1" i="1" dirty="0" err="1" smtClean="0">
                <a:solidFill>
                  <a:schemeClr val="accent1"/>
                </a:solidFill>
              </a:rPr>
              <a:t>Нагарджун</a:t>
            </a:r>
            <a:r>
              <a:rPr lang="ru-RU" b="1" i="1" dirty="0" smtClean="0">
                <a:solidFill>
                  <a:schemeClr val="accent1"/>
                </a:solidFill>
              </a:rPr>
              <a:t> (III в.), братья </a:t>
            </a:r>
            <a:r>
              <a:rPr lang="ru-RU" b="1" i="1" dirty="0" err="1" smtClean="0">
                <a:solidFill>
                  <a:schemeClr val="accent1"/>
                </a:solidFill>
              </a:rPr>
              <a:t>Асанга</a:t>
            </a:r>
            <a:r>
              <a:rPr lang="ru-RU" b="1" i="1" dirty="0" smtClean="0">
                <a:solidFill>
                  <a:schemeClr val="accent1"/>
                </a:solidFill>
              </a:rPr>
              <a:t> (IV в.) и </a:t>
            </a:r>
            <a:r>
              <a:rPr lang="ru-RU" b="1" i="1" dirty="0" err="1" smtClean="0">
                <a:solidFill>
                  <a:schemeClr val="accent1"/>
                </a:solidFill>
              </a:rPr>
              <a:t>Васубандху</a:t>
            </a:r>
            <a:r>
              <a:rPr lang="ru-RU" b="1" i="1" dirty="0" smtClean="0">
                <a:solidFill>
                  <a:schemeClr val="accent1"/>
                </a:solidFill>
              </a:rPr>
              <a:t> (V в.). </a:t>
            </a:r>
            <a:r>
              <a:rPr lang="ru-RU" b="1" i="1" dirty="0" err="1" smtClean="0"/>
              <a:t>Нагарджун</a:t>
            </a:r>
            <a:r>
              <a:rPr lang="ru-RU" b="1" i="1" dirty="0" smtClean="0"/>
              <a:t> основал школу </a:t>
            </a:r>
            <a:r>
              <a:rPr lang="ru-RU" b="1" i="1" dirty="0" err="1" smtClean="0">
                <a:solidFill>
                  <a:srgbClr val="FFFF00"/>
                </a:solidFill>
              </a:rPr>
              <a:t>Мадхъямика</a:t>
            </a:r>
            <a:r>
              <a:rPr lang="ru-RU" b="1" i="1" dirty="0" smtClean="0">
                <a:solidFill>
                  <a:srgbClr val="FFFF00"/>
                </a:solidFill>
              </a:rPr>
              <a:t> ("Срединное учение")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Асанга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Васубандху</a:t>
            </a:r>
            <a:r>
              <a:rPr lang="ru-RU" b="1" i="1" dirty="0" smtClean="0"/>
              <a:t> развили положения школы </a:t>
            </a:r>
            <a:r>
              <a:rPr lang="ru-RU" b="1" i="1" dirty="0" err="1" smtClean="0">
                <a:solidFill>
                  <a:srgbClr val="FFFF00"/>
                </a:solidFill>
              </a:rPr>
              <a:t>Йогачара</a:t>
            </a:r>
            <a:r>
              <a:rPr lang="ru-RU" b="1" i="1" dirty="0" smtClean="0">
                <a:solidFill>
                  <a:srgbClr val="FFFF00"/>
                </a:solidFill>
              </a:rPr>
              <a:t> ("Практика йоги").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578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89459"/>
            <a:ext cx="748883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Со временем в рамках учения махаяны сложился </a:t>
            </a:r>
            <a:r>
              <a:rPr lang="ru-RU" b="1" i="1" dirty="0" smtClean="0">
                <a:solidFill>
                  <a:schemeClr val="accent6"/>
                </a:solidFill>
              </a:rPr>
              <a:t>многоступенчатый пантеон божеств</a:t>
            </a:r>
            <a:r>
              <a:rPr lang="ru-RU" b="1" i="1" dirty="0" smtClean="0"/>
              <a:t>, который включает следующие ранги: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16895" y="220486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6"/>
                </a:solidFill>
              </a:rPr>
              <a:t>Будды</a:t>
            </a:r>
            <a:r>
              <a:rPr lang="ru-RU" b="1" i="1" dirty="0" smtClean="0"/>
              <a:t> — это живые существа, перешедшие в состояние нирваны. Они обладают всемогуществом, могут совершать чудеса, являться в различных обличиях. Наиболее почитаются: Гаутама Шакьямуни (</a:t>
            </a:r>
            <a:r>
              <a:rPr lang="ru-RU" b="1" i="1" dirty="0" err="1" smtClean="0"/>
              <a:t>будда</a:t>
            </a:r>
            <a:r>
              <a:rPr lang="ru-RU" b="1" i="1" dirty="0" smtClean="0"/>
              <a:t> нынешних времен) и пять </a:t>
            </a:r>
            <a:r>
              <a:rPr lang="ru-RU" b="1" i="1" dirty="0" err="1" smtClean="0"/>
              <a:t>будд</a:t>
            </a:r>
            <a:r>
              <a:rPr lang="ru-RU" b="1" i="1" dirty="0" smtClean="0"/>
              <a:t> созерцания (</a:t>
            </a:r>
            <a:r>
              <a:rPr lang="ru-RU" b="1" i="1" dirty="0" err="1" smtClean="0"/>
              <a:t>дхьяни-будд</a:t>
            </a:r>
            <a:r>
              <a:rPr lang="ru-RU" b="1" i="1" dirty="0" smtClean="0"/>
              <a:t>), и </a:t>
            </a:r>
            <a:r>
              <a:rPr lang="ru-RU" b="1" i="1" dirty="0" err="1" smtClean="0"/>
              <a:t>будда</a:t>
            </a:r>
            <a:r>
              <a:rPr lang="ru-RU" b="1" i="1" dirty="0" smtClean="0"/>
              <a:t> Грядущего мирового периода </a:t>
            </a:r>
            <a:r>
              <a:rPr lang="ru-RU" b="1" i="1" dirty="0" err="1" smtClean="0"/>
              <a:t>Майтрея</a:t>
            </a:r>
            <a:r>
              <a:rPr lang="ru-RU" b="1" i="1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6"/>
                </a:solidFill>
              </a:rPr>
              <a:t>Бодхисатвы</a:t>
            </a:r>
            <a:r>
              <a:rPr lang="ru-RU" b="1" i="1" dirty="0" smtClean="0"/>
              <a:t> — это существа достигшие просветления, но отказавшиеся от нирваны ради спасения других живых существ. Свойства бодхисатвы: щедрость, нравственность, мужественность, терпеливость, мудрость и способность  к созерцанию. Больше всего почитаются: </a:t>
            </a:r>
            <a:r>
              <a:rPr lang="ru-RU" b="1" i="1" dirty="0" err="1" smtClean="0">
                <a:solidFill>
                  <a:srgbClr val="7030A0"/>
                </a:solidFill>
              </a:rPr>
              <a:t>Авалокитешвара</a:t>
            </a:r>
            <a:r>
              <a:rPr lang="ru-RU" b="1" i="1" dirty="0" smtClean="0">
                <a:solidFill>
                  <a:srgbClr val="7030A0"/>
                </a:solidFill>
              </a:rPr>
              <a:t> (олицетворение сострадания), </a:t>
            </a:r>
            <a:r>
              <a:rPr lang="ru-RU" b="1" i="1" dirty="0" err="1" smtClean="0">
                <a:solidFill>
                  <a:srgbClr val="7030A0"/>
                </a:solidFill>
              </a:rPr>
              <a:t>Манджушри</a:t>
            </a:r>
            <a:r>
              <a:rPr lang="ru-RU" b="1" i="1" dirty="0" smtClean="0">
                <a:solidFill>
                  <a:srgbClr val="7030A0"/>
                </a:solidFill>
              </a:rPr>
              <a:t> (носитель мудрости) и </a:t>
            </a:r>
            <a:r>
              <a:rPr lang="ru-RU" b="1" i="1" dirty="0" err="1" smtClean="0">
                <a:solidFill>
                  <a:srgbClr val="7030A0"/>
                </a:solidFill>
              </a:rPr>
              <a:t>Ваджрапани</a:t>
            </a:r>
            <a:r>
              <a:rPr lang="ru-RU" b="1" i="1" dirty="0" smtClean="0">
                <a:solidFill>
                  <a:srgbClr val="7030A0"/>
                </a:solidFill>
              </a:rPr>
              <a:t> (борец с заблуждениями);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770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6"/>
                </a:solidFill>
              </a:rPr>
              <a:t>Архаты</a:t>
            </a:r>
            <a:r>
              <a:rPr lang="ru-RU" b="1" i="1" dirty="0" smtClean="0"/>
              <a:t> — праведники, достигшие наивысшего уровня духовного совершенствования, а также </a:t>
            </a:r>
            <a:r>
              <a:rPr lang="ru-RU" b="1" i="1" dirty="0" err="1" smtClean="0"/>
              <a:t>пратьека-будды</a:t>
            </a:r>
            <a:r>
              <a:rPr lang="ru-RU" b="1" i="1" dirty="0" smtClean="0"/>
              <a:t> ("</a:t>
            </a:r>
            <a:r>
              <a:rPr lang="ru-RU" b="1" i="1" dirty="0" err="1" smtClean="0"/>
              <a:t>будды</a:t>
            </a:r>
            <a:r>
              <a:rPr lang="ru-RU" b="1" i="1" dirty="0" smtClean="0"/>
              <a:t> для самих себя"). </a:t>
            </a:r>
            <a:r>
              <a:rPr lang="ru-RU" b="1" i="1" dirty="0" err="1" smtClean="0">
                <a:solidFill>
                  <a:schemeClr val="accent6"/>
                </a:solidFill>
              </a:rPr>
              <a:t>Пратьека-будды</a:t>
            </a:r>
            <a:r>
              <a:rPr lang="ru-RU" b="1" i="1" dirty="0" smtClean="0">
                <a:solidFill>
                  <a:schemeClr val="accent6"/>
                </a:solidFill>
              </a:rPr>
              <a:t> </a:t>
            </a:r>
            <a:r>
              <a:rPr lang="ru-RU" b="1" i="1" dirty="0" smtClean="0"/>
              <a:t>— это праведники, которые обрели нирвану, но занимаются спасением других живых существ;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6"/>
                </a:solidFill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</a:rPr>
              <a:t>Идамы</a:t>
            </a:r>
            <a:r>
              <a:rPr lang="ru-RU" b="1" i="1" dirty="0" smtClean="0">
                <a:solidFill>
                  <a:schemeClr val="accent6"/>
                </a:solidFill>
              </a:rPr>
              <a:t> </a:t>
            </a:r>
            <a:r>
              <a:rPr lang="ru-RU" b="1" i="1" dirty="0" smtClean="0"/>
              <a:t>— персональные боги-покровители буддийских школ и каждого буддиста;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chemeClr val="accent6"/>
                </a:solidFill>
              </a:rPr>
              <a:t>Дакини</a:t>
            </a:r>
            <a:r>
              <a:rPr lang="ru-RU" b="1" i="1" dirty="0" smtClean="0"/>
              <a:t> — женские божества, являющиеся хранителями священных сутр;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chemeClr val="accent6"/>
                </a:solidFill>
              </a:rPr>
              <a:t>Дхармпалы</a:t>
            </a:r>
            <a:r>
              <a:rPr lang="ru-RU" b="1" i="1" dirty="0" smtClean="0"/>
              <a:t> — божества защитники закона;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 Божества добуддийских культов разных народов;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 Божества покровители — гор, рек, деревьев, камней, населенных пунктов и т.д.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989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2776"/>
            <a:ext cx="676875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Существует множество ответвлений махаяны, наиболее известными из которых являются </a:t>
            </a:r>
            <a:r>
              <a:rPr lang="ru-RU" b="1" i="1" dirty="0" err="1" smtClean="0">
                <a:solidFill>
                  <a:schemeClr val="accent6"/>
                </a:solidFill>
              </a:rPr>
              <a:t>Тяньтай</a:t>
            </a:r>
            <a:r>
              <a:rPr lang="ru-RU" b="1" i="1" dirty="0" smtClean="0">
                <a:solidFill>
                  <a:schemeClr val="accent6"/>
                </a:solidFill>
              </a:rPr>
              <a:t>, </a:t>
            </a:r>
            <a:r>
              <a:rPr lang="ru-RU" b="1" i="1" dirty="0" err="1" smtClean="0">
                <a:solidFill>
                  <a:schemeClr val="accent6"/>
                </a:solidFill>
              </a:rPr>
              <a:t>Чань</a:t>
            </a:r>
            <a:r>
              <a:rPr lang="ru-RU" b="1" i="1" dirty="0" smtClean="0">
                <a:solidFill>
                  <a:schemeClr val="accent6"/>
                </a:solidFill>
              </a:rPr>
              <a:t> (Дзен) и Цзин-ту, зародившиеся в Китае и в дальнейшем распространившиеся в Корее и Японии. </a:t>
            </a:r>
          </a:p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05" y="3717032"/>
            <a:ext cx="2736304" cy="2520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12" y="3687898"/>
            <a:ext cx="2736304" cy="2549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123728" y="3284984"/>
            <a:ext cx="4491136" cy="4029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Буддийский  центр «Махаяна»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662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1018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« Махаяна в буддизме»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Махаяна в буддизме»</dc:title>
  <dc:creator>User</dc:creator>
  <cp:lastModifiedBy>User</cp:lastModifiedBy>
  <cp:revision>10</cp:revision>
  <dcterms:created xsi:type="dcterms:W3CDTF">2013-10-08T10:21:27Z</dcterms:created>
  <dcterms:modified xsi:type="dcterms:W3CDTF">2013-10-08T11:48:38Z</dcterms:modified>
</cp:coreProperties>
</file>